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4" d="100"/>
          <a:sy n="64" d="100"/>
        </p:scale>
        <p:origin x="748"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E4D67DF-7543-4B50-BEAF-121FD47A44EB}"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1620370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4D67DF-7543-4B50-BEAF-121FD47A44EB}"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2510311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4D67DF-7543-4B50-BEAF-121FD47A44EB}"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7384573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4D67DF-7543-4B50-BEAF-121FD47A44EB}"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B7A70C-4597-4A64-A946-EF1E2E374135}"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372929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4D67DF-7543-4B50-BEAF-121FD47A44EB}"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2369568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E4D67DF-7543-4B50-BEAF-121FD47A44EB}" type="datetimeFigureOut">
              <a:rPr lang="en-IN" smtClean="0"/>
              <a:t>18-01-2025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3771602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E4D67DF-7543-4B50-BEAF-121FD47A44EB}" type="datetimeFigureOut">
              <a:rPr lang="en-IN" smtClean="0"/>
              <a:t>18-01-2025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8868365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4D67DF-7543-4B50-BEAF-121FD47A44EB}"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38773590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4D67DF-7543-4B50-BEAF-121FD47A44EB}"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3119016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4D67DF-7543-4B50-BEAF-121FD47A44EB}"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314717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4D67DF-7543-4B50-BEAF-121FD47A44EB}"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3605447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4D67DF-7543-4B50-BEAF-121FD47A44EB}"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19521814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4D67DF-7543-4B50-BEAF-121FD47A44EB}" type="datetimeFigureOut">
              <a:rPr lang="en-IN" smtClean="0"/>
              <a:t>18-01-2025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17295362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4D67DF-7543-4B50-BEAF-121FD47A44EB}" type="datetimeFigureOut">
              <a:rPr lang="en-IN" smtClean="0"/>
              <a:t>18-01-2025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573273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4D67DF-7543-4B50-BEAF-121FD47A44EB}" type="datetimeFigureOut">
              <a:rPr lang="en-IN" smtClean="0"/>
              <a:t>18-01-2025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2221106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4D67DF-7543-4B50-BEAF-121FD47A44EB}"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491068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4D67DF-7543-4B50-BEAF-121FD47A44EB}"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B7A70C-4597-4A64-A946-EF1E2E374135}" type="slidenum">
              <a:rPr lang="en-IN" smtClean="0"/>
              <a:t>‹#›</a:t>
            </a:fld>
            <a:endParaRPr lang="en-IN"/>
          </a:p>
        </p:txBody>
      </p:sp>
    </p:spTree>
    <p:extLst>
      <p:ext uri="{BB962C8B-B14F-4D97-AF65-F5344CB8AC3E}">
        <p14:creationId xmlns:p14="http://schemas.microsoft.com/office/powerpoint/2010/main" val="666432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EE4D67DF-7543-4B50-BEAF-121FD47A44EB}" type="datetimeFigureOut">
              <a:rPr lang="en-IN" smtClean="0"/>
              <a:t>18-01-2025</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EEB7A70C-4597-4A64-A946-EF1E2E374135}" type="slidenum">
              <a:rPr lang="en-IN" smtClean="0"/>
              <a:t>‹#›</a:t>
            </a:fld>
            <a:endParaRPr lang="en-IN"/>
          </a:p>
        </p:txBody>
      </p:sp>
    </p:spTree>
    <p:extLst>
      <p:ext uri="{BB962C8B-B14F-4D97-AF65-F5344CB8AC3E}">
        <p14:creationId xmlns:p14="http://schemas.microsoft.com/office/powerpoint/2010/main" val="4073286907"/>
      </p:ext>
    </p:extLst>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6F6F4-EE26-643B-83B1-A03F1F41CAB8}"/>
              </a:ext>
            </a:extLst>
          </p:cNvPr>
          <p:cNvSpPr>
            <a:spLocks noGrp="1"/>
          </p:cNvSpPr>
          <p:nvPr>
            <p:ph type="ctrTitle"/>
          </p:nvPr>
        </p:nvSpPr>
        <p:spPr>
          <a:xfrm>
            <a:off x="896293" y="218661"/>
            <a:ext cx="9771707" cy="2117035"/>
          </a:xfrm>
        </p:spPr>
        <p:txBody>
          <a:bodyPr>
            <a:normAutofit/>
          </a:bodyPr>
          <a:lstStyle/>
          <a:p>
            <a:r>
              <a:rPr lang="en-US" sz="4000" b="1" dirty="0">
                <a:effectLst/>
                <a:latin typeface="Arabic"/>
                <a:ea typeface="MS Mincho" panose="02020609040205080304" pitchFamily="49" charset="-128"/>
                <a:cs typeface="Times New Roman" panose="02020603050405020304" pitchFamily="18" charset="0"/>
              </a:rPr>
              <a:t>Framework for Facial Recognition-Based Institutional Presence Verification</a:t>
            </a:r>
            <a:r>
              <a:rPr lang="en-US" sz="4000" dirty="0">
                <a:effectLst/>
                <a:latin typeface="Arabic"/>
                <a:ea typeface="MS Mincho" panose="02020609040205080304" pitchFamily="49" charset="-128"/>
                <a:cs typeface="Times New Roman" panose="02020603050405020304" pitchFamily="18" charset="0"/>
              </a:rPr>
              <a:t> </a:t>
            </a:r>
            <a:endParaRPr lang="en-IN" sz="4000" dirty="0"/>
          </a:p>
        </p:txBody>
      </p:sp>
      <p:sp>
        <p:nvSpPr>
          <p:cNvPr id="3" name="Subtitle 2">
            <a:extLst>
              <a:ext uri="{FF2B5EF4-FFF2-40B4-BE49-F238E27FC236}">
                <a16:creationId xmlns:a16="http://schemas.microsoft.com/office/drawing/2014/main" id="{40732F3D-7CC2-636B-CB1D-7553F42B1D60}"/>
              </a:ext>
            </a:extLst>
          </p:cNvPr>
          <p:cNvSpPr>
            <a:spLocks noGrp="1"/>
          </p:cNvSpPr>
          <p:nvPr>
            <p:ph type="subTitle" idx="1"/>
          </p:nvPr>
        </p:nvSpPr>
        <p:spPr>
          <a:xfrm>
            <a:off x="1123122" y="3429000"/>
            <a:ext cx="10108095" cy="2584174"/>
          </a:xfrm>
        </p:spPr>
        <p:txBody>
          <a:bodyPr>
            <a:normAutofit/>
          </a:bodyPr>
          <a:lstStyle/>
          <a:p>
            <a:r>
              <a:rPr lang="en-IN" dirty="0"/>
              <a:t>NAME : VAIBHAV KUMAR                            MENTOR : DR. VIKAS TRIPATHI </a:t>
            </a:r>
          </a:p>
          <a:p>
            <a:pPr algn="l"/>
            <a:r>
              <a:rPr lang="en-IN" dirty="0"/>
              <a:t>SECTION : ML-1</a:t>
            </a:r>
          </a:p>
          <a:p>
            <a:pPr algn="l"/>
            <a:r>
              <a:rPr lang="en-IN" dirty="0"/>
              <a:t>ROLL. NO. : 45</a:t>
            </a:r>
          </a:p>
          <a:p>
            <a:pPr algn="l"/>
            <a:r>
              <a:rPr lang="en-IN" dirty="0"/>
              <a:t>UNIVERSITY ROLL. NO. : 2024132</a:t>
            </a:r>
          </a:p>
        </p:txBody>
      </p:sp>
    </p:spTree>
    <p:extLst>
      <p:ext uri="{BB962C8B-B14F-4D97-AF65-F5344CB8AC3E}">
        <p14:creationId xmlns:p14="http://schemas.microsoft.com/office/powerpoint/2010/main" val="1065374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6C0BB-2EBE-5D67-B3CC-C8F4B2FAF0DA}"/>
              </a:ext>
            </a:extLst>
          </p:cNvPr>
          <p:cNvSpPr>
            <a:spLocks noGrp="1"/>
          </p:cNvSpPr>
          <p:nvPr>
            <p:ph type="title"/>
          </p:nvPr>
        </p:nvSpPr>
        <p:spPr/>
        <p:txBody>
          <a:bodyPr/>
          <a:lstStyle/>
          <a:p>
            <a:r>
              <a:rPr lang="en-IN" dirty="0"/>
              <a:t>Conclusion </a:t>
            </a:r>
          </a:p>
        </p:txBody>
      </p:sp>
      <p:sp>
        <p:nvSpPr>
          <p:cNvPr id="3" name="Content Placeholder 2">
            <a:extLst>
              <a:ext uri="{FF2B5EF4-FFF2-40B4-BE49-F238E27FC236}">
                <a16:creationId xmlns:a16="http://schemas.microsoft.com/office/drawing/2014/main" id="{B9D22B19-1350-65CC-9D4C-62E94494E338}"/>
              </a:ext>
            </a:extLst>
          </p:cNvPr>
          <p:cNvSpPr>
            <a:spLocks noGrp="1"/>
          </p:cNvSpPr>
          <p:nvPr>
            <p:ph idx="1"/>
          </p:nvPr>
        </p:nvSpPr>
        <p:spPr>
          <a:xfrm>
            <a:off x="913794" y="2096063"/>
            <a:ext cx="10446631" cy="3817719"/>
          </a:xfrm>
        </p:spPr>
        <p:txBody>
          <a:bodyPr>
            <a:normAutofit/>
          </a:bodyPr>
          <a:lstStyle/>
          <a:p>
            <a:pPr marL="457200" lvl="1" indent="0">
              <a:buNone/>
            </a:pPr>
            <a:endParaRPr lang="en-US" sz="2000" b="1" dirty="0"/>
          </a:p>
          <a:p>
            <a:pPr lvl="1"/>
            <a:r>
              <a:rPr lang="en-US" sz="2000" b="1" dirty="0"/>
              <a:t>Face Recognition System</a:t>
            </a:r>
            <a:r>
              <a:rPr lang="en-US" sz="2000" dirty="0"/>
              <a:t>: The developed face recognition system recognizing individuals in real time. </a:t>
            </a:r>
          </a:p>
          <a:p>
            <a:pPr lvl="1"/>
            <a:endParaRPr lang="en-US" sz="2000" dirty="0"/>
          </a:p>
          <a:p>
            <a:pPr lvl="1"/>
            <a:r>
              <a:rPr lang="en-US" sz="2000" b="1" dirty="0"/>
              <a:t>Integrated Profile Management and Institutional Datasets</a:t>
            </a:r>
            <a:r>
              <a:rPr lang="en-US" sz="2000" dirty="0"/>
              <a:t>: It integrates institutional datasets to ensure that recognized individuals can be effectively matched against specific groups, enhancing its applicability in organizational contexts.</a:t>
            </a:r>
          </a:p>
          <a:p>
            <a:endParaRPr lang="en-IN" dirty="0"/>
          </a:p>
        </p:txBody>
      </p:sp>
    </p:spTree>
    <p:extLst>
      <p:ext uri="{BB962C8B-B14F-4D97-AF65-F5344CB8AC3E}">
        <p14:creationId xmlns:p14="http://schemas.microsoft.com/office/powerpoint/2010/main" val="1718434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68ACB-42BF-B1B8-7093-5D4A82313898}"/>
              </a:ext>
            </a:extLst>
          </p:cNvPr>
          <p:cNvSpPr>
            <a:spLocks noGrp="1"/>
          </p:cNvSpPr>
          <p:nvPr>
            <p:ph type="title"/>
          </p:nvPr>
        </p:nvSpPr>
        <p:spPr/>
        <p:txBody>
          <a:bodyPr/>
          <a:lstStyle/>
          <a:p>
            <a:r>
              <a:rPr lang="en-IN" dirty="0"/>
              <a:t>FUTURE WORK</a:t>
            </a:r>
          </a:p>
        </p:txBody>
      </p:sp>
      <p:sp>
        <p:nvSpPr>
          <p:cNvPr id="3" name="Content Placeholder 2">
            <a:extLst>
              <a:ext uri="{FF2B5EF4-FFF2-40B4-BE49-F238E27FC236}">
                <a16:creationId xmlns:a16="http://schemas.microsoft.com/office/drawing/2014/main" id="{0980146A-7CCD-94DC-E867-22D3A6BE36C0}"/>
              </a:ext>
            </a:extLst>
          </p:cNvPr>
          <p:cNvSpPr>
            <a:spLocks noGrp="1"/>
          </p:cNvSpPr>
          <p:nvPr>
            <p:ph idx="1"/>
          </p:nvPr>
        </p:nvSpPr>
        <p:spPr/>
        <p:txBody>
          <a:bodyPr>
            <a:normAutofit lnSpcReduction="10000"/>
          </a:bodyPr>
          <a:lstStyle/>
          <a:p>
            <a:r>
              <a:rPr lang="en-US" b="1" dirty="0"/>
              <a:t>Future Work</a:t>
            </a:r>
          </a:p>
          <a:p>
            <a:pPr lvl="1"/>
            <a:r>
              <a:rPr lang="en-US" b="1" dirty="0"/>
              <a:t>Mobile Application Integration</a:t>
            </a:r>
            <a:r>
              <a:rPr lang="en-US" dirty="0"/>
              <a:t>: There are plans to develop a mobile application that incorporates the face recognition functionality, allowing users to access the system on-the-go and expanding its usability across different devices.</a:t>
            </a:r>
          </a:p>
          <a:p>
            <a:pPr lvl="1"/>
            <a:r>
              <a:rPr lang="en-US" b="1" dirty="0"/>
              <a:t>Enhance Recognition Under Extreme Conditions</a:t>
            </a:r>
            <a:r>
              <a:rPr lang="en-US" dirty="0"/>
              <a:t>: Future enhancements will focus on improving recognition capabilities under challenging conditions, such as low light, glare, or rapid movements, ensuring reliable performance in diverse environments.</a:t>
            </a:r>
          </a:p>
          <a:p>
            <a:pPr lvl="1"/>
            <a:r>
              <a:rPr lang="en-US" b="1" dirty="0"/>
              <a:t>Utilization of Advanced Neural Networks for Accuracy</a:t>
            </a:r>
            <a:r>
              <a:rPr lang="en-US" dirty="0"/>
              <a:t>: To further improve accuracy, the system will explore the integration of advanced neural network architectures. These models are expected to enhance facial recognition capabilities, providing higher precision and reliability in various scenarios.</a:t>
            </a:r>
          </a:p>
          <a:p>
            <a:endParaRPr lang="en-IN" dirty="0"/>
          </a:p>
        </p:txBody>
      </p:sp>
    </p:spTree>
    <p:extLst>
      <p:ext uri="{BB962C8B-B14F-4D97-AF65-F5344CB8AC3E}">
        <p14:creationId xmlns:p14="http://schemas.microsoft.com/office/powerpoint/2010/main" val="3106916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14182-9328-4B90-4AEA-63ABA591C587}"/>
              </a:ext>
            </a:extLst>
          </p:cNvPr>
          <p:cNvSpPr>
            <a:spLocks noGrp="1"/>
          </p:cNvSpPr>
          <p:nvPr>
            <p:ph type="title"/>
          </p:nvPr>
        </p:nvSpPr>
        <p:spPr>
          <a:xfrm>
            <a:off x="913795" y="609601"/>
            <a:ext cx="10353761" cy="1129748"/>
          </a:xfrm>
        </p:spPr>
        <p:txBody>
          <a:bodyPr/>
          <a:lstStyle/>
          <a:p>
            <a:r>
              <a:rPr lang="en-IN" dirty="0"/>
              <a:t>INTRODUCTION</a:t>
            </a:r>
          </a:p>
        </p:txBody>
      </p:sp>
      <p:sp>
        <p:nvSpPr>
          <p:cNvPr id="3" name="Content Placeholder 2">
            <a:extLst>
              <a:ext uri="{FF2B5EF4-FFF2-40B4-BE49-F238E27FC236}">
                <a16:creationId xmlns:a16="http://schemas.microsoft.com/office/drawing/2014/main" id="{53BA7A00-F8C2-02C1-1AA6-F8FA996061E9}"/>
              </a:ext>
            </a:extLst>
          </p:cNvPr>
          <p:cNvSpPr>
            <a:spLocks noGrp="1"/>
          </p:cNvSpPr>
          <p:nvPr>
            <p:ph idx="1"/>
          </p:nvPr>
        </p:nvSpPr>
        <p:spPr>
          <a:xfrm>
            <a:off x="913794" y="1935921"/>
            <a:ext cx="10635476" cy="4312479"/>
          </a:xfrm>
        </p:spPr>
        <p:txBody>
          <a:bodyPr>
            <a:normAutofit/>
          </a:bodyPr>
          <a:lstStyle/>
          <a:p>
            <a:r>
              <a:rPr lang="en-IN" dirty="0"/>
              <a:t>What is face recognition ?</a:t>
            </a:r>
          </a:p>
          <a:p>
            <a:pPr lvl="1" algn="just">
              <a:buFont typeface="Wingdings" panose="05000000000000000000" pitchFamily="2" charset="2"/>
              <a:buChar char="Ø"/>
            </a:pPr>
            <a:r>
              <a:rPr lang="en-US" sz="2000" dirty="0"/>
              <a:t>Face recognition is a biometric technology that identifies or verifies individuals based on their facial features. It works by analyzing patterns and unique c</a:t>
            </a:r>
            <a:r>
              <a:rPr lang="en-US" sz="2000" dirty="0">
                <a:effectLst>
                  <a:outerShdw blurRad="38100" dist="38100" dir="2700000" algn="tl">
                    <a:srgbClr val="000000">
                      <a:alpha val="43137"/>
                    </a:srgbClr>
                  </a:outerShdw>
                </a:effectLst>
              </a:rPr>
              <a:t>haracteristics </a:t>
            </a:r>
            <a:r>
              <a:rPr lang="en-US" sz="2000" dirty="0"/>
              <a:t>of a person's face, such as the distance between the eyes, nose shape, and jawline.</a:t>
            </a:r>
          </a:p>
          <a:p>
            <a:pPr lvl="1">
              <a:buFont typeface="Wingdings" panose="05000000000000000000" pitchFamily="2" charset="2"/>
              <a:buChar char="Ø"/>
            </a:pPr>
            <a:endParaRPr lang="en-IN" sz="2000" dirty="0"/>
          </a:p>
          <a:p>
            <a:pPr marL="0" marR="0" lvl="0" indent="0" algn="l" defTabSz="914400" rtl="0" eaLnBrk="0" fontAlgn="base" latinLnBrk="0" hangingPunct="0">
              <a:lnSpc>
                <a:spcPct val="100000"/>
              </a:lnSpc>
              <a:spcBef>
                <a:spcPct val="0"/>
              </a:spcBef>
              <a:spcAft>
                <a:spcPct val="0"/>
              </a:spcAft>
              <a:buClrTx/>
              <a:buSzTx/>
              <a:buFontTx/>
              <a:buChar char="•"/>
              <a:tabLst/>
            </a:pPr>
            <a:r>
              <a:rPr lang="en-IN" dirty="0"/>
              <a:t> Application :</a:t>
            </a:r>
          </a:p>
          <a:p>
            <a:pPr marL="0" marR="0" lvl="0" indent="0" algn="l" defTabSz="914400" rtl="0" eaLnBrk="0" fontAlgn="base" latinLnBrk="0" hangingPunct="0">
              <a:lnSpc>
                <a:spcPct val="100000"/>
              </a:lnSpc>
              <a:spcBef>
                <a:spcPct val="0"/>
              </a:spcBef>
              <a:spcAft>
                <a:spcPct val="0"/>
              </a:spcAft>
              <a:buClrTx/>
              <a:buSzTx/>
              <a:buFontTx/>
              <a:buChar char="•"/>
              <a:tabLst/>
            </a:pPr>
            <a:endParaRPr lang="en-IN" dirty="0"/>
          </a:p>
          <a:p>
            <a:pPr lvl="1" eaLnBrk="0" fontAlgn="base" hangingPunct="0">
              <a:lnSpc>
                <a:spcPct val="100000"/>
              </a:lnSpc>
              <a:spcBef>
                <a:spcPct val="0"/>
              </a:spcBef>
              <a:spcAft>
                <a:spcPct val="0"/>
              </a:spcAft>
              <a:buFont typeface="Wingdings" panose="05000000000000000000" pitchFamily="2" charset="2"/>
              <a:buChar char="Ø"/>
            </a:pPr>
            <a:r>
              <a:rPr kumimoji="0" lang="en-US" altLang="en-US" sz="2000" b="1" i="0" u="none" strike="noStrike" cap="none" normalizeH="0" baseline="0" dirty="0">
                <a:ln>
                  <a:noFill/>
                </a:ln>
                <a:solidFill>
                  <a:schemeClr val="tx1"/>
                </a:solidFill>
                <a:effectLst/>
                <a:latin typeface="Arial" panose="020B0604020202020204" pitchFamily="34" charset="0"/>
              </a:rPr>
              <a:t>Security and Surveillance</a:t>
            </a:r>
            <a:r>
              <a:rPr kumimoji="0" lang="en-US" altLang="en-US" sz="2000" b="0" i="0" u="none" strike="noStrike" cap="none" normalizeH="0" baseline="0" dirty="0">
                <a:ln>
                  <a:noFill/>
                </a:ln>
                <a:solidFill>
                  <a:schemeClr val="tx1"/>
                </a:solidFill>
                <a:effectLst/>
                <a:latin typeface="Arial" panose="020B0604020202020204" pitchFamily="34" charset="0"/>
              </a:rPr>
              <a:t>: Monitoring and identifying individuals in public spaces.</a:t>
            </a:r>
          </a:p>
          <a:p>
            <a:pPr lvl="1" eaLnBrk="0" fontAlgn="base" hangingPunct="0">
              <a:lnSpc>
                <a:spcPct val="100000"/>
              </a:lnSpc>
              <a:spcBef>
                <a:spcPct val="0"/>
              </a:spcBef>
              <a:spcAft>
                <a:spcPct val="0"/>
              </a:spcAft>
              <a:buFont typeface="Wingdings" panose="05000000000000000000" pitchFamily="2" charset="2"/>
              <a:buChar char="Ø"/>
            </a:pPr>
            <a:r>
              <a:rPr kumimoji="0" lang="en-US" altLang="en-US" sz="2000" b="1" i="0" u="none" strike="noStrike" cap="none" normalizeH="0" baseline="0" dirty="0">
                <a:ln>
                  <a:noFill/>
                </a:ln>
                <a:solidFill>
                  <a:schemeClr val="tx1"/>
                </a:solidFill>
                <a:effectLst/>
                <a:latin typeface="Arial" panose="020B0604020202020204" pitchFamily="34" charset="0"/>
              </a:rPr>
              <a:t>User Authentication</a:t>
            </a:r>
            <a:r>
              <a:rPr kumimoji="0" lang="en-US" altLang="en-US" sz="2000" b="0" i="0" u="none" strike="noStrike" cap="none" normalizeH="0" baseline="0" dirty="0">
                <a:ln>
                  <a:noFill/>
                </a:ln>
                <a:solidFill>
                  <a:schemeClr val="tx1"/>
                </a:solidFill>
                <a:effectLst/>
                <a:latin typeface="Arial" panose="020B0604020202020204" pitchFamily="34" charset="0"/>
              </a:rPr>
              <a:t>: Unlocking devices or accessing systems securely.</a:t>
            </a:r>
          </a:p>
          <a:p>
            <a:pPr lvl="1" eaLnBrk="0" fontAlgn="base" hangingPunct="0">
              <a:lnSpc>
                <a:spcPct val="100000"/>
              </a:lnSpc>
              <a:spcBef>
                <a:spcPct val="0"/>
              </a:spcBef>
              <a:spcAft>
                <a:spcPct val="0"/>
              </a:spcAft>
              <a:buFont typeface="Wingdings" panose="05000000000000000000" pitchFamily="2" charset="2"/>
              <a:buChar char="Ø"/>
            </a:pPr>
            <a:r>
              <a:rPr kumimoji="0" lang="en-US" altLang="en-US" sz="2000" b="1" i="0" u="none" strike="noStrike" cap="none" normalizeH="0" baseline="0" dirty="0">
                <a:ln>
                  <a:noFill/>
                </a:ln>
                <a:solidFill>
                  <a:schemeClr val="tx1"/>
                </a:solidFill>
                <a:effectLst/>
                <a:latin typeface="Arial" panose="020B0604020202020204" pitchFamily="34" charset="0"/>
              </a:rPr>
              <a:t>Attendance Systems</a:t>
            </a:r>
            <a:r>
              <a:rPr kumimoji="0" lang="en-US" altLang="en-US" sz="2000" b="0" i="0" u="none" strike="noStrike" cap="none" normalizeH="0" baseline="0" dirty="0">
                <a:ln>
                  <a:noFill/>
                </a:ln>
                <a:solidFill>
                  <a:schemeClr val="tx1"/>
                </a:solidFill>
                <a:effectLst/>
                <a:latin typeface="Arial" panose="020B0604020202020204" pitchFamily="34" charset="0"/>
              </a:rPr>
              <a:t>: Automating attendance in schools, offices, and other institutions. </a:t>
            </a:r>
            <a:endParaRPr lang="en-IN" sz="2000" dirty="0"/>
          </a:p>
          <a:p>
            <a:pPr>
              <a:buFont typeface="Wingdings" panose="05000000000000000000" pitchFamily="2" charset="2"/>
              <a:buChar char="Ø"/>
            </a:pPr>
            <a:endParaRPr lang="en-IN" dirty="0"/>
          </a:p>
          <a:p>
            <a:pPr marL="0" indent="0">
              <a:buNone/>
            </a:pPr>
            <a:endParaRPr lang="en-IN" dirty="0"/>
          </a:p>
          <a:p>
            <a:pPr lvl="1">
              <a:buFont typeface="Wingdings" panose="05000000000000000000" pitchFamily="2" charset="2"/>
              <a:buChar char="Ø"/>
            </a:pPr>
            <a:endParaRPr lang="en-US" dirty="0"/>
          </a:p>
          <a:p>
            <a:pPr lvl="1">
              <a:buFont typeface="Wingdings" panose="05000000000000000000" pitchFamily="2" charset="2"/>
              <a:buChar char="Ø"/>
            </a:pPr>
            <a:endParaRPr lang="en-US" dirty="0"/>
          </a:p>
          <a:p>
            <a:pPr lvl="1">
              <a:buFont typeface="Wingdings" panose="05000000000000000000" pitchFamily="2" charset="2"/>
              <a:buChar char="Ø"/>
            </a:pPr>
            <a:endParaRPr lang="en-IN" dirty="0"/>
          </a:p>
        </p:txBody>
      </p:sp>
    </p:spTree>
    <p:extLst>
      <p:ext uri="{BB962C8B-B14F-4D97-AF65-F5344CB8AC3E}">
        <p14:creationId xmlns:p14="http://schemas.microsoft.com/office/powerpoint/2010/main" val="3259389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46175-8C62-DC00-7199-3B6FF141E9DB}"/>
              </a:ext>
            </a:extLst>
          </p:cNvPr>
          <p:cNvSpPr>
            <a:spLocks noGrp="1"/>
          </p:cNvSpPr>
          <p:nvPr>
            <p:ph type="title"/>
          </p:nvPr>
        </p:nvSpPr>
        <p:spPr/>
        <p:txBody>
          <a:bodyPr/>
          <a:lstStyle/>
          <a:p>
            <a:r>
              <a:rPr lang="en-IN" dirty="0"/>
              <a:t>PROBLEM STATEMENT</a:t>
            </a:r>
          </a:p>
        </p:txBody>
      </p:sp>
      <p:sp>
        <p:nvSpPr>
          <p:cNvPr id="4" name="Rectangle 1">
            <a:extLst>
              <a:ext uri="{FF2B5EF4-FFF2-40B4-BE49-F238E27FC236}">
                <a16:creationId xmlns:a16="http://schemas.microsoft.com/office/drawing/2014/main" id="{C8ACA7CE-E168-90BA-B005-5F1BBDF25F40}"/>
              </a:ext>
            </a:extLst>
          </p:cNvPr>
          <p:cNvSpPr>
            <a:spLocks noGrp="1" noChangeArrowheads="1"/>
          </p:cNvSpPr>
          <p:nvPr>
            <p:ph idx="1"/>
          </p:nvPr>
        </p:nvSpPr>
        <p:spPr bwMode="auto">
          <a:xfrm>
            <a:off x="1133061" y="2332970"/>
            <a:ext cx="10134495" cy="3685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2400" b="1" dirty="0">
                <a:effectLst>
                  <a:outerShdw blurRad="38100" dist="38100" dir="2700000" algn="tl">
                    <a:srgbClr val="000000">
                      <a:alpha val="43137"/>
                    </a:srgbClr>
                  </a:outerShdw>
                </a:effectLst>
                <a:latin typeface="Times New Roman" panose="02020603050405020304" pitchFamily="18" charset="0"/>
                <a:ea typeface="MS Mincho" panose="02020609040205080304" pitchFamily="49" charset="-128"/>
              </a:rPr>
              <a:t>Framework for Facial Recognition-Based Institutional Presence Verification recognition by using python libraries.</a:t>
            </a:r>
          </a:p>
          <a:p>
            <a:pPr marR="0" lvl="0"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2400" b="0" i="0" u="none" strike="noStrike" cap="none" normalizeH="0" baseline="0" dirty="0">
              <a:ln>
                <a:noFill/>
              </a:ln>
              <a:effectLst>
                <a:outerShdw blurRad="38100" dist="38100" dir="2700000" algn="tl">
                  <a:srgbClr val="000000">
                    <a:alpha val="43137"/>
                  </a:srgbClr>
                </a:outerShdw>
              </a:effectLst>
              <a:latin typeface="Times New Roman" panose="02020603050405020304" pitchFamily="18" charset="0"/>
              <a:ea typeface="MS Mincho" panose="02020609040205080304" pitchFamily="49" charset="-128"/>
            </a:endParaRPr>
          </a:p>
          <a:p>
            <a:pPr>
              <a:buFont typeface="Wingdings" panose="05000000000000000000" pitchFamily="2" charset="2"/>
              <a:buChar char="§"/>
            </a:pPr>
            <a:r>
              <a:rPr lang="en-US" sz="2400" b="1" dirty="0"/>
              <a:t>Challenges Addressed :</a:t>
            </a:r>
            <a:endParaRPr lang="en-US" sz="2400" dirty="0"/>
          </a:p>
          <a:p>
            <a:pPr lvl="1">
              <a:buFont typeface="+mj-lt"/>
              <a:buAutoNum type="arabicPeriod"/>
            </a:pPr>
            <a:r>
              <a:rPr lang="en-US" sz="2000" b="1" dirty="0"/>
              <a:t>Accessibility</a:t>
            </a:r>
            <a:r>
              <a:rPr lang="en-US" sz="2000" dirty="0"/>
              <a:t>: Existing face recognition software often lacks ease of use and real-time capabilities.</a:t>
            </a:r>
          </a:p>
          <a:p>
            <a:pPr lvl="1">
              <a:buFont typeface="+mj-lt"/>
              <a:buAutoNum type="arabicPeriod"/>
            </a:pPr>
            <a:r>
              <a:rPr lang="en-US" sz="2000" b="1" dirty="0"/>
              <a:t>Performance Optimization</a:t>
            </a:r>
            <a:r>
              <a:rPr lang="en-US" sz="2000" dirty="0"/>
              <a:t>: Ensuring smooth webcam feeds and quick processing of data, especially when dealing with institutional datasets.</a:t>
            </a:r>
          </a:p>
          <a:p>
            <a:pPr marR="0" lvl="0"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b="0" i="0" u="none" strike="noStrike" cap="none" normalizeH="0" baseline="0" dirty="0">
              <a:ln>
                <a:noFill/>
              </a:ln>
              <a:effectLst>
                <a:outerShdw blurRad="38100" dist="38100" dir="2700000" algn="tl">
                  <a:srgbClr val="000000">
                    <a:alpha val="43137"/>
                  </a:srgbClr>
                </a:outerShdw>
              </a:effectLst>
              <a:latin typeface="Times New Roman" panose="02020603050405020304" pitchFamily="18" charset="0"/>
              <a:ea typeface="MS Mincho" panose="02020609040205080304" pitchFamily="49" charset="-128"/>
            </a:endParaRPr>
          </a:p>
        </p:txBody>
      </p:sp>
    </p:spTree>
    <p:extLst>
      <p:ext uri="{BB962C8B-B14F-4D97-AF65-F5344CB8AC3E}">
        <p14:creationId xmlns:p14="http://schemas.microsoft.com/office/powerpoint/2010/main" val="3731594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9D67-766B-2A34-37EE-080EDBA9C78A}"/>
              </a:ext>
            </a:extLst>
          </p:cNvPr>
          <p:cNvSpPr>
            <a:spLocks noGrp="1"/>
          </p:cNvSpPr>
          <p:nvPr>
            <p:ph type="title"/>
          </p:nvPr>
        </p:nvSpPr>
        <p:spPr/>
        <p:txBody>
          <a:bodyPr/>
          <a:lstStyle/>
          <a:p>
            <a:r>
              <a:rPr lang="en-IN" dirty="0"/>
              <a:t>Methodology</a:t>
            </a:r>
          </a:p>
        </p:txBody>
      </p:sp>
      <p:sp>
        <p:nvSpPr>
          <p:cNvPr id="4" name="Rectangle 1">
            <a:extLst>
              <a:ext uri="{FF2B5EF4-FFF2-40B4-BE49-F238E27FC236}">
                <a16:creationId xmlns:a16="http://schemas.microsoft.com/office/drawing/2014/main" id="{ABDDFCBC-4EE9-BEC8-BC08-C2B35CDD3E1A}"/>
              </a:ext>
            </a:extLst>
          </p:cNvPr>
          <p:cNvSpPr>
            <a:spLocks noGrp="1" noChangeArrowheads="1"/>
          </p:cNvSpPr>
          <p:nvPr>
            <p:ph idx="1"/>
          </p:nvPr>
        </p:nvSpPr>
        <p:spPr bwMode="auto">
          <a:xfrm>
            <a:off x="199610" y="2199114"/>
            <a:ext cx="6499364"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1"/>
                </a:solidFill>
                <a:effectLst/>
                <a:latin typeface="Arial" panose="020B0604020202020204" pitchFamily="34" charset="0"/>
              </a:rPr>
              <a:t>System Overview:</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457200" lvl="1" indent="0" eaLnBrk="0" fontAlgn="base" hangingPunct="0">
              <a:lnSpc>
                <a:spcPct val="1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Integration of a webcam to capture real-time video feeds.</a:t>
            </a:r>
          </a:p>
          <a:p>
            <a:pPr marL="457200" lvl="1" indent="0" eaLnBrk="0" fontAlgn="base" hangingPunct="0">
              <a:lnSpc>
                <a:spcPct val="100000"/>
              </a:lnSpc>
              <a:spcBef>
                <a:spcPct val="0"/>
              </a:spcBef>
              <a:spcAft>
                <a:spcPct val="0"/>
              </a:spcAft>
              <a:buFontTx/>
              <a:buChar char="•"/>
            </a:pPr>
            <a:endParaRPr kumimoji="0" lang="en-US" altLang="en-US" b="0" i="0" u="none" strike="noStrike" cap="none" normalizeH="0" baseline="0" dirty="0">
              <a:ln>
                <a:noFill/>
              </a:ln>
              <a:solidFill>
                <a:schemeClr val="tx1"/>
              </a:solidFill>
              <a:effectLst/>
              <a:latin typeface="Arial" panose="020B0604020202020204" pitchFamily="34" charset="0"/>
            </a:endParaRPr>
          </a:p>
          <a:p>
            <a:pPr marL="457200" lvl="1" indent="0" eaLnBrk="0" fontAlgn="base" hangingPunct="0">
              <a:lnSpc>
                <a:spcPct val="1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Real-time face detection using the powerful </a:t>
            </a:r>
            <a:r>
              <a:rPr kumimoji="0" lang="en-US" altLang="en-US" sz="2000" b="0" i="0" u="none" strike="noStrike" cap="none" normalizeH="0" baseline="0" dirty="0" err="1">
                <a:ln>
                  <a:noFill/>
                </a:ln>
                <a:solidFill>
                  <a:schemeClr val="tx1"/>
                </a:solidFill>
                <a:effectLst/>
                <a:latin typeface="Arial Unicode MS" panose="020B0604020202020204" pitchFamily="34" charset="-128"/>
              </a:rPr>
              <a:t>face_recognition</a:t>
            </a:r>
            <a:r>
              <a:rPr kumimoji="0" lang="en-US" altLang="en-US" sz="2000" b="0" i="0" u="none" strike="noStrike" cap="none" normalizeH="0" baseline="0" dirty="0">
                <a:ln>
                  <a:noFill/>
                </a:ln>
                <a:solidFill>
                  <a:schemeClr val="tx1"/>
                </a:solidFill>
                <a:effectLst/>
              </a:rPr>
              <a:t> library.</a:t>
            </a:r>
          </a:p>
          <a:p>
            <a:pPr marL="457200" lvl="1" indent="0" eaLnBrk="0" fontAlgn="base" hangingPunct="0">
              <a:lnSpc>
                <a:spcPct val="100000"/>
              </a:lnSpc>
              <a:spcBef>
                <a:spcPct val="0"/>
              </a:spcBef>
              <a:spcAft>
                <a:spcPct val="0"/>
              </a:spcAft>
              <a:buFontTx/>
              <a:buChar char="•"/>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457200" lvl="1" indent="0" eaLnBrk="0" fontAlgn="base" hangingPunct="0">
              <a:lnSpc>
                <a:spcPct val="1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Extraction of facial features and encoding for efficient comparison with stored data.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EBE39C12-9585-ED4B-4BF1-23E65FC5346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98974" y="2466187"/>
            <a:ext cx="5026716" cy="2872409"/>
          </a:xfrm>
          <a:prstGeom prst="rect">
            <a:avLst/>
          </a:prstGeom>
        </p:spPr>
      </p:pic>
    </p:spTree>
    <p:extLst>
      <p:ext uri="{BB962C8B-B14F-4D97-AF65-F5344CB8AC3E}">
        <p14:creationId xmlns:p14="http://schemas.microsoft.com/office/powerpoint/2010/main" val="370881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8C8D5-5956-EB61-ACDD-9751A3E8765B}"/>
              </a:ext>
            </a:extLst>
          </p:cNvPr>
          <p:cNvSpPr>
            <a:spLocks noGrp="1"/>
          </p:cNvSpPr>
          <p:nvPr>
            <p:ph type="title"/>
          </p:nvPr>
        </p:nvSpPr>
        <p:spPr>
          <a:xfrm>
            <a:off x="913795" y="367748"/>
            <a:ext cx="10353761" cy="1461053"/>
          </a:xfrm>
        </p:spPr>
        <p:txBody>
          <a:bodyPr/>
          <a:lstStyle/>
          <a:p>
            <a:r>
              <a:rPr lang="en-IN" dirty="0"/>
              <a:t>Methodology</a:t>
            </a:r>
          </a:p>
        </p:txBody>
      </p:sp>
      <p:sp>
        <p:nvSpPr>
          <p:cNvPr id="4" name="Rectangle 1">
            <a:extLst>
              <a:ext uri="{FF2B5EF4-FFF2-40B4-BE49-F238E27FC236}">
                <a16:creationId xmlns:a16="http://schemas.microsoft.com/office/drawing/2014/main" id="{A5C9E509-6652-846C-AD6B-3121061FB041}"/>
              </a:ext>
            </a:extLst>
          </p:cNvPr>
          <p:cNvSpPr>
            <a:spLocks noGrp="1" noChangeArrowheads="1"/>
          </p:cNvSpPr>
          <p:nvPr>
            <p:ph idx="1"/>
          </p:nvPr>
        </p:nvSpPr>
        <p:spPr bwMode="auto">
          <a:xfrm>
            <a:off x="1046421" y="1734377"/>
            <a:ext cx="10353761" cy="4370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b="1" i="0" u="none" strike="noStrike" cap="none" normalizeH="0" baseline="0" dirty="0">
                <a:ln>
                  <a:noFill/>
                </a:ln>
                <a:solidFill>
                  <a:schemeClr val="tx1"/>
                </a:solidFill>
                <a:effectLst/>
                <a:latin typeface="Arial" panose="020B0604020202020204" pitchFamily="34" charset="0"/>
              </a:rPr>
              <a:t>Implementation Steps: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b="1" i="0" u="none" strike="noStrike" cap="none" normalizeH="0" baseline="0" dirty="0">
              <a:ln>
                <a:noFill/>
              </a:ln>
              <a:solidFill>
                <a:schemeClr val="tx1"/>
              </a:solidFill>
              <a:effectLst/>
              <a:latin typeface="Arial" panose="020B0604020202020204" pitchFamily="34" charset="0"/>
            </a:endParaRPr>
          </a:p>
          <a:p>
            <a:pPr marL="457200" lvl="1" indent="0" eaLnBrk="0" fontAlgn="base" hangingPunct="0">
              <a:lnSpc>
                <a:spcPct val="100000"/>
              </a:lnSpc>
              <a:spcBef>
                <a:spcPct val="0"/>
              </a:spcBef>
              <a:spcAft>
                <a:spcPct val="0"/>
              </a:spcAft>
              <a:buFontTx/>
              <a:buAutoNum type="arabicPeriod"/>
            </a:pPr>
            <a:r>
              <a:rPr kumimoji="0" lang="en-US" altLang="en-US" sz="2000" b="1" i="0" u="none" strike="noStrike" cap="none" normalizeH="0" baseline="0" dirty="0">
                <a:ln>
                  <a:noFill/>
                </a:ln>
                <a:solidFill>
                  <a:schemeClr val="tx1"/>
                </a:solidFill>
                <a:effectLst/>
                <a:latin typeface="Arial" panose="020B0604020202020204" pitchFamily="34" charset="0"/>
              </a:rPr>
              <a:t>Capture Video Feed via Webcam:</a:t>
            </a:r>
          </a:p>
          <a:p>
            <a:pPr marL="914400" lvl="2" indent="0" eaLnBrk="0" fontAlgn="base" hangingPunct="0">
              <a:lnSpc>
                <a:spcPct val="1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Utilize webcam hardware to continuously capture video frames.</a:t>
            </a:r>
          </a:p>
          <a:p>
            <a:pPr marL="914400" lvl="2" indent="0" eaLnBrk="0" fontAlgn="base" hangingPunct="0">
              <a:lnSpc>
                <a:spcPct val="1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Implement a stable and high-resolution feed for accurate detection.</a:t>
            </a:r>
          </a:p>
          <a:p>
            <a:pPr marL="914400" lvl="2" indent="0" eaLnBrk="0" fontAlgn="base" hangingPunct="0">
              <a:lnSpc>
                <a:spcPct val="100000"/>
              </a:lnSpc>
              <a:spcBef>
                <a:spcPct val="0"/>
              </a:spcBef>
              <a:spcAft>
                <a:spcPct val="0"/>
              </a:spcAft>
              <a:buNone/>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457200" lvl="1" indent="0" eaLnBrk="0" fontAlgn="base" hangingPunct="0">
              <a:lnSpc>
                <a:spcPct val="100000"/>
              </a:lnSpc>
              <a:spcBef>
                <a:spcPct val="0"/>
              </a:spcBef>
              <a:spcAft>
                <a:spcPct val="0"/>
              </a:spcAft>
              <a:buFontTx/>
              <a:buAutoNum type="arabicPeriod"/>
            </a:pPr>
            <a:r>
              <a:rPr kumimoji="0" lang="en-US" altLang="en-US" sz="2000" b="1" i="0" u="none" strike="noStrike" cap="none" normalizeH="0" baseline="0" dirty="0">
                <a:ln>
                  <a:noFill/>
                </a:ln>
                <a:solidFill>
                  <a:schemeClr val="tx1"/>
                </a:solidFill>
                <a:effectLst/>
                <a:latin typeface="Arial" panose="020B0604020202020204" pitchFamily="34" charset="0"/>
              </a:rPr>
              <a:t>Detect Faces in the Frame:</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914400" lvl="2" indent="0" eaLnBrk="0" fontAlgn="base" hangingPunct="0">
              <a:lnSpc>
                <a:spcPct val="1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Apply the </a:t>
            </a:r>
            <a:r>
              <a:rPr kumimoji="0" lang="en-US" altLang="en-US" sz="2000" b="0" i="0" u="none" strike="noStrike" cap="none" normalizeH="0" baseline="0" dirty="0" err="1">
                <a:ln>
                  <a:noFill/>
                </a:ln>
                <a:solidFill>
                  <a:schemeClr val="tx1"/>
                </a:solidFill>
                <a:effectLst/>
                <a:latin typeface="Arial Unicode MS" panose="020B0604020202020204" pitchFamily="34" charset="-128"/>
              </a:rPr>
              <a:t>face_recognition</a:t>
            </a:r>
            <a:r>
              <a:rPr kumimoji="0" lang="en-US" altLang="en-US" sz="2000" b="0" i="0" u="none" strike="noStrike" cap="none" normalizeH="0" baseline="0" dirty="0">
                <a:ln>
                  <a:noFill/>
                </a:ln>
                <a:solidFill>
                  <a:schemeClr val="tx1"/>
                </a:solidFill>
                <a:effectLst/>
              </a:rPr>
              <a:t> library to analyze each frame.</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914400" lvl="2" indent="0" eaLnBrk="0" fontAlgn="base" hangingPunct="0">
              <a:lnSpc>
                <a:spcPct val="1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Locate and identify potential facial regions within the video feed.</a:t>
            </a:r>
          </a:p>
          <a:p>
            <a:pPr marL="914400" lvl="2" indent="0" eaLnBrk="0" fontAlgn="base" hangingPunct="0">
              <a:lnSpc>
                <a:spcPct val="100000"/>
              </a:lnSpc>
              <a:spcBef>
                <a:spcPct val="0"/>
              </a:spcBef>
              <a:spcAft>
                <a:spcPct val="0"/>
              </a:spcAft>
              <a:buNone/>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457200" lvl="1" indent="0" eaLnBrk="0" fontAlgn="base" hangingPunct="0">
              <a:lnSpc>
                <a:spcPct val="100000"/>
              </a:lnSpc>
              <a:spcBef>
                <a:spcPct val="0"/>
              </a:spcBef>
              <a:spcAft>
                <a:spcPct val="0"/>
              </a:spcAft>
              <a:buFontTx/>
              <a:buAutoNum type="arabicPeriod"/>
            </a:pPr>
            <a:r>
              <a:rPr kumimoji="0" lang="en-US" altLang="en-US" sz="2000" b="1" i="0" u="none" strike="noStrike" cap="none" normalizeH="0" baseline="0" dirty="0">
                <a:ln>
                  <a:noFill/>
                </a:ln>
                <a:solidFill>
                  <a:schemeClr val="tx1"/>
                </a:solidFill>
                <a:effectLst/>
                <a:latin typeface="Arial" panose="020B0604020202020204" pitchFamily="34" charset="0"/>
              </a:rPr>
              <a:t>Extract and Compare Facial Features: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914400" lvl="2" indent="0" eaLnBrk="0" fontAlgn="base" hangingPunct="0">
              <a:lnSpc>
                <a:spcPct val="1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Extract distinct facial landmarks and features from detected faces.</a:t>
            </a:r>
          </a:p>
          <a:p>
            <a:pPr marL="914400" lvl="2" indent="0" eaLnBrk="0" fontAlgn="base" hangingPunct="0">
              <a:lnSpc>
                <a:spcPct val="100000"/>
              </a:lnSpc>
              <a:spcBef>
                <a:spcPct val="0"/>
              </a:spcBef>
              <a:spcAft>
                <a:spcPct val="0"/>
              </a:spcAft>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Convert these features into encodings for comparison against known data.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71508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2BC4D-36F0-4AA4-358B-BFCE03C23B08}"/>
              </a:ext>
            </a:extLst>
          </p:cNvPr>
          <p:cNvSpPr>
            <a:spLocks noGrp="1"/>
          </p:cNvSpPr>
          <p:nvPr>
            <p:ph type="title"/>
          </p:nvPr>
        </p:nvSpPr>
        <p:spPr/>
        <p:txBody>
          <a:bodyPr/>
          <a:lstStyle/>
          <a:p>
            <a:r>
              <a:rPr lang="en-IN" dirty="0"/>
              <a:t>Methodology</a:t>
            </a:r>
          </a:p>
        </p:txBody>
      </p:sp>
      <p:sp>
        <p:nvSpPr>
          <p:cNvPr id="3" name="Content Placeholder 2">
            <a:extLst>
              <a:ext uri="{FF2B5EF4-FFF2-40B4-BE49-F238E27FC236}">
                <a16:creationId xmlns:a16="http://schemas.microsoft.com/office/drawing/2014/main" id="{EFADD0BD-5D63-5293-53A3-D287849982BF}"/>
              </a:ext>
            </a:extLst>
          </p:cNvPr>
          <p:cNvSpPr>
            <a:spLocks noGrp="1"/>
          </p:cNvSpPr>
          <p:nvPr>
            <p:ph idx="1"/>
          </p:nvPr>
        </p:nvSpPr>
        <p:spPr>
          <a:xfrm>
            <a:off x="913795" y="2096064"/>
            <a:ext cx="10353762" cy="4152336"/>
          </a:xfrm>
        </p:spPr>
        <p:txBody>
          <a:bodyPr>
            <a:normAutofit fontScale="70000" lnSpcReduction="20000"/>
          </a:bodyPr>
          <a:lstStyle/>
          <a:p>
            <a:r>
              <a:rPr lang="en-US" sz="2900" b="1" dirty="0"/>
              <a:t>Software Features</a:t>
            </a:r>
          </a:p>
          <a:p>
            <a:pPr lvl="1">
              <a:buFont typeface="+mj-lt"/>
              <a:buAutoNum type="arabicPeriod"/>
            </a:pPr>
            <a:r>
              <a:rPr lang="en-US" sz="2900" b="1" dirty="0"/>
              <a:t>Dataset Matching:</a:t>
            </a:r>
            <a:endParaRPr lang="en-US" sz="2900" dirty="0"/>
          </a:p>
          <a:p>
            <a:pPr marL="1200150" lvl="2" indent="-285750">
              <a:buFont typeface="+mj-lt"/>
              <a:buAutoNum type="arabicPeriod"/>
            </a:pPr>
            <a:r>
              <a:rPr lang="en-US" sz="2900" b="1" dirty="0"/>
              <a:t>Institutional Validation:</a:t>
            </a:r>
            <a:r>
              <a:rPr lang="en-US" sz="2900" dirty="0"/>
              <a:t> Implement a mechanism to match recognized faces against a predefined institutional dataset.</a:t>
            </a:r>
          </a:p>
          <a:p>
            <a:pPr marL="1200150" lvl="2" indent="-285750">
              <a:buFont typeface="+mj-lt"/>
              <a:buAutoNum type="arabicPeriod"/>
            </a:pPr>
            <a:r>
              <a:rPr lang="en-US" sz="2900" b="1" dirty="0"/>
              <a:t>Reporting:</a:t>
            </a:r>
            <a:r>
              <a:rPr lang="en-US" sz="2900" dirty="0"/>
              <a:t> Generate reports on matches, including details about the matched individual and confidence levels.</a:t>
            </a:r>
          </a:p>
          <a:p>
            <a:pPr lvl="1">
              <a:buFont typeface="+mj-lt"/>
              <a:buAutoNum type="arabicPeriod"/>
            </a:pPr>
            <a:r>
              <a:rPr lang="en-US" sz="2900" b="1" dirty="0"/>
              <a:t>Real-Time Recognition:</a:t>
            </a:r>
            <a:endParaRPr lang="en-US" sz="2900" dirty="0"/>
          </a:p>
          <a:p>
            <a:pPr marL="1200150" lvl="2" indent="-285750">
              <a:buFont typeface="+mj-lt"/>
              <a:buAutoNum type="arabicPeriod"/>
            </a:pPr>
            <a:r>
              <a:rPr lang="en-US" sz="2900" b="1" dirty="0"/>
              <a:t>Optimized Processing:</a:t>
            </a:r>
            <a:r>
              <a:rPr lang="en-US" sz="2900" dirty="0"/>
              <a:t> Ensure that the application can process video frames efficiently to maintain a smooth and responsive user experience.</a:t>
            </a:r>
          </a:p>
          <a:p>
            <a:pPr marL="1200150" lvl="2" indent="-285750">
              <a:buFont typeface="+mj-lt"/>
              <a:buAutoNum type="arabicPeriod"/>
            </a:pPr>
            <a:r>
              <a:rPr lang="en-US" sz="2900" b="1" dirty="0"/>
              <a:t>Feedback Mechanism:</a:t>
            </a:r>
            <a:r>
              <a:rPr lang="en-US" sz="2900" dirty="0"/>
              <a:t> Provide real-time feedback on recognized individuals, including alerts for recognized matches.</a:t>
            </a:r>
          </a:p>
          <a:p>
            <a:endParaRPr lang="en-IN" dirty="0"/>
          </a:p>
        </p:txBody>
      </p:sp>
    </p:spTree>
    <p:extLst>
      <p:ext uri="{BB962C8B-B14F-4D97-AF65-F5344CB8AC3E}">
        <p14:creationId xmlns:p14="http://schemas.microsoft.com/office/powerpoint/2010/main" val="4211483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46680-AF9C-340C-183F-58592ED5DE7A}"/>
              </a:ext>
            </a:extLst>
          </p:cNvPr>
          <p:cNvSpPr>
            <a:spLocks noGrp="1"/>
          </p:cNvSpPr>
          <p:nvPr>
            <p:ph type="title"/>
          </p:nvPr>
        </p:nvSpPr>
        <p:spPr/>
        <p:txBody>
          <a:bodyPr/>
          <a:lstStyle/>
          <a:p>
            <a:r>
              <a:rPr lang="en-US" dirty="0"/>
              <a:t>Results and Discussion</a:t>
            </a:r>
            <a:endParaRPr lang="en-IN" dirty="0"/>
          </a:p>
        </p:txBody>
      </p:sp>
      <p:sp>
        <p:nvSpPr>
          <p:cNvPr id="3" name="Content Placeholder 2">
            <a:extLst>
              <a:ext uri="{FF2B5EF4-FFF2-40B4-BE49-F238E27FC236}">
                <a16:creationId xmlns:a16="http://schemas.microsoft.com/office/drawing/2014/main" id="{F0A25A52-BE01-74C2-6CAE-84B836E0359C}"/>
              </a:ext>
            </a:extLst>
          </p:cNvPr>
          <p:cNvSpPr>
            <a:spLocks noGrp="1"/>
          </p:cNvSpPr>
          <p:nvPr>
            <p:ph idx="1"/>
          </p:nvPr>
        </p:nvSpPr>
        <p:spPr>
          <a:xfrm>
            <a:off x="913795" y="2096063"/>
            <a:ext cx="6791250" cy="4245101"/>
          </a:xfrm>
        </p:spPr>
        <p:txBody>
          <a:bodyPr>
            <a:normAutofit/>
          </a:bodyPr>
          <a:lstStyle/>
          <a:p>
            <a:r>
              <a:rPr lang="en-US" sz="2400" b="1" dirty="0"/>
              <a:t>Recognition Accuracy Metrics</a:t>
            </a:r>
          </a:p>
          <a:p>
            <a:pPr lvl="1">
              <a:buFont typeface="+mj-lt"/>
              <a:buAutoNum type="arabicPeriod"/>
            </a:pPr>
            <a:r>
              <a:rPr lang="en-US" sz="2000" b="1" dirty="0"/>
              <a:t>Profiles Tested:</a:t>
            </a:r>
            <a:endParaRPr lang="en-US" sz="2000" dirty="0"/>
          </a:p>
          <a:p>
            <a:pPr marL="1200150" lvl="2" indent="-285750">
              <a:buFont typeface="+mj-lt"/>
              <a:buAutoNum type="arabicPeriod"/>
            </a:pPr>
            <a:r>
              <a:rPr lang="en-US" sz="2000" b="1" dirty="0"/>
              <a:t>Number of Profiles:</a:t>
            </a:r>
            <a:r>
              <a:rPr lang="en-US" sz="2000" dirty="0"/>
              <a:t> [X] (Insert the actual number of profiles you tested with)</a:t>
            </a:r>
          </a:p>
          <a:p>
            <a:pPr marL="1200150" lvl="2" indent="-285750">
              <a:buFont typeface="+mj-lt"/>
              <a:buAutoNum type="arabicPeriod"/>
            </a:pPr>
            <a:r>
              <a:rPr lang="en-US" sz="2000" b="1" dirty="0"/>
              <a:t>Accuracy Rate:</a:t>
            </a:r>
            <a:r>
              <a:rPr lang="en-US" sz="2000" dirty="0"/>
              <a:t> [Y]% (Insert the actual recognition accuracy percentage)</a:t>
            </a:r>
          </a:p>
          <a:p>
            <a:pPr lvl="1">
              <a:buFont typeface="+mj-lt"/>
              <a:buAutoNum type="arabicPeriod"/>
            </a:pPr>
            <a:r>
              <a:rPr lang="en-US" sz="2000" b="1" dirty="0"/>
              <a:t>Performance Metrics:</a:t>
            </a:r>
            <a:endParaRPr lang="en-US" sz="2000" dirty="0"/>
          </a:p>
          <a:p>
            <a:pPr marL="1200150" lvl="2" indent="-285750">
              <a:buFont typeface="+mj-lt"/>
              <a:buAutoNum type="arabicPeriod"/>
            </a:pPr>
            <a:r>
              <a:rPr lang="en-US" sz="2000" b="1" dirty="0"/>
              <a:t>Recognition Time per Frame:</a:t>
            </a:r>
            <a:r>
              <a:rPr lang="en-US" sz="2000" dirty="0"/>
              <a:t> [Z] </a:t>
            </a:r>
            <a:r>
              <a:rPr lang="en-US" sz="2000" dirty="0" err="1"/>
              <a:t>ms</a:t>
            </a:r>
            <a:r>
              <a:rPr lang="en-US" sz="2000" dirty="0"/>
              <a:t> (Insert the actual recognition time per frame)</a:t>
            </a:r>
          </a:p>
          <a:p>
            <a:endParaRPr lang="en-IN" dirty="0"/>
          </a:p>
        </p:txBody>
      </p:sp>
      <p:pic>
        <p:nvPicPr>
          <p:cNvPr id="9" name="Picture 8">
            <a:extLst>
              <a:ext uri="{FF2B5EF4-FFF2-40B4-BE49-F238E27FC236}">
                <a16:creationId xmlns:a16="http://schemas.microsoft.com/office/drawing/2014/main" id="{E753D9D2-466D-2915-78DD-B80B8B56EBE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24315" y="1935921"/>
            <a:ext cx="4245101" cy="4245101"/>
          </a:xfrm>
          <a:prstGeom prst="rect">
            <a:avLst/>
          </a:prstGeom>
        </p:spPr>
      </p:pic>
    </p:spTree>
    <p:extLst>
      <p:ext uri="{BB962C8B-B14F-4D97-AF65-F5344CB8AC3E}">
        <p14:creationId xmlns:p14="http://schemas.microsoft.com/office/powerpoint/2010/main" val="3614816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6DAEC-E874-5E34-820F-9E1A93F8EE5B}"/>
              </a:ext>
            </a:extLst>
          </p:cNvPr>
          <p:cNvSpPr>
            <a:spLocks noGrp="1"/>
          </p:cNvSpPr>
          <p:nvPr>
            <p:ph type="title"/>
          </p:nvPr>
        </p:nvSpPr>
        <p:spPr/>
        <p:txBody>
          <a:bodyPr/>
          <a:lstStyle/>
          <a:p>
            <a:r>
              <a:rPr lang="en-US" dirty="0"/>
              <a:t>Results and Discussion</a:t>
            </a:r>
            <a:endParaRPr lang="en-IN" dirty="0"/>
          </a:p>
        </p:txBody>
      </p:sp>
      <p:sp>
        <p:nvSpPr>
          <p:cNvPr id="4" name="Rectangle 1">
            <a:extLst>
              <a:ext uri="{FF2B5EF4-FFF2-40B4-BE49-F238E27FC236}">
                <a16:creationId xmlns:a16="http://schemas.microsoft.com/office/drawing/2014/main" id="{756AA670-A337-AEC4-D15F-4410308F2223}"/>
              </a:ext>
            </a:extLst>
          </p:cNvPr>
          <p:cNvSpPr>
            <a:spLocks noGrp="1" noChangeArrowheads="1"/>
          </p:cNvSpPr>
          <p:nvPr>
            <p:ph idx="1"/>
          </p:nvPr>
        </p:nvSpPr>
        <p:spPr bwMode="auto">
          <a:xfrm>
            <a:off x="913795" y="1850753"/>
            <a:ext cx="10428875"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Frame Rate (FPS)</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457200" lvl="1" indent="0" eaLnBrk="0" fontAlgn="base" hangingPunct="0">
              <a:lnSpc>
                <a:spcPct val="1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Definition</a:t>
            </a:r>
            <a:r>
              <a:rPr kumimoji="0" lang="en-US" altLang="en-US" sz="2000" b="0" i="0" u="none" strike="noStrike" cap="none" normalizeH="0" baseline="0" dirty="0">
                <a:ln>
                  <a:noFill/>
                </a:ln>
                <a:solidFill>
                  <a:schemeClr val="tx1"/>
                </a:solidFill>
                <a:effectLst/>
                <a:latin typeface="Arial" panose="020B0604020202020204" pitchFamily="34" charset="0"/>
              </a:rPr>
              <a:t>: Frame rate, measured in frames per second (FPS), indicates how many frames of video are processed by the system in one second. A higher FPS value generally results in smoother video playback and more responsive real-time applications.</a:t>
            </a:r>
          </a:p>
          <a:p>
            <a:pPr marL="457200" lvl="1" indent="0" eaLnBrk="0" fontAlgn="base" hangingPunct="0">
              <a:lnSpc>
                <a:spcPct val="100000"/>
              </a:lnSpc>
              <a:spcBef>
                <a:spcPct val="0"/>
              </a:spcBef>
              <a:spcAft>
                <a:spcPct val="0"/>
              </a:spcAft>
              <a:buFontTx/>
              <a:buChar char="•"/>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457200" lvl="1" indent="0" eaLnBrk="0" fontAlgn="base" hangingPunct="0">
              <a:lnSpc>
                <a:spcPct val="1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Measurement</a:t>
            </a:r>
            <a:r>
              <a:rPr kumimoji="0" lang="en-US" altLang="en-US" sz="2000" b="0" i="0" u="none" strike="noStrike" cap="none" normalizeH="0" baseline="0" dirty="0">
                <a:ln>
                  <a:noFill/>
                </a:ln>
                <a:solidFill>
                  <a:schemeClr val="tx1"/>
                </a:solidFill>
                <a:effectLst/>
                <a:latin typeface="Arial" panose="020B0604020202020204" pitchFamily="34" charset="0"/>
              </a:rPr>
              <a:t>: The FPS value can be calculated by measuring the time taken to process a certain number of frames.</a:t>
            </a:r>
          </a:p>
          <a:p>
            <a:pPr marL="457200" lvl="1" indent="0" eaLnBrk="0" fontAlgn="base" hangingPunct="0">
              <a:lnSpc>
                <a:spcPct val="100000"/>
              </a:lnSpc>
              <a:spcBef>
                <a:spcPct val="0"/>
              </a:spcBef>
              <a:spcAft>
                <a:spcPct val="0"/>
              </a:spcAft>
              <a:buFontTx/>
              <a:buChar char="•"/>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457200" lvl="1" indent="0" eaLnBrk="0" fontAlgn="base" hangingPunct="0">
              <a:lnSpc>
                <a:spcPct val="100000"/>
              </a:lnSpc>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Importance</a:t>
            </a:r>
            <a:r>
              <a:rPr kumimoji="0" lang="en-US" altLang="en-US" sz="2000" b="0" i="0" u="none" strike="noStrike" cap="none" normalizeH="0" baseline="0" dirty="0">
                <a:ln>
                  <a:noFill/>
                </a:ln>
                <a:solidFill>
                  <a:schemeClr val="tx1"/>
                </a:solidFill>
                <a:effectLst/>
                <a:latin typeface="Arial" panose="020B0604020202020204" pitchFamily="34" charset="0"/>
              </a:rPr>
              <a:t>: Maintaining a high FPS is crucial for real-time applications, as it ensures timely detection and recognition of faces, leading to better user experience.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18829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5B9D0-0538-62E1-F855-8465C0611DDC}"/>
              </a:ext>
            </a:extLst>
          </p:cNvPr>
          <p:cNvSpPr>
            <a:spLocks noGrp="1"/>
          </p:cNvSpPr>
          <p:nvPr>
            <p:ph type="title"/>
          </p:nvPr>
        </p:nvSpPr>
        <p:spPr/>
        <p:txBody>
          <a:bodyPr/>
          <a:lstStyle/>
          <a:p>
            <a:r>
              <a:rPr lang="en-US" dirty="0"/>
              <a:t>Results and Discussion</a:t>
            </a:r>
            <a:endParaRPr lang="en-IN" dirty="0"/>
          </a:p>
        </p:txBody>
      </p:sp>
      <p:sp>
        <p:nvSpPr>
          <p:cNvPr id="3" name="Content Placeholder 2">
            <a:extLst>
              <a:ext uri="{FF2B5EF4-FFF2-40B4-BE49-F238E27FC236}">
                <a16:creationId xmlns:a16="http://schemas.microsoft.com/office/drawing/2014/main" id="{A1D07467-80A3-4771-A501-07AA113341F9}"/>
              </a:ext>
            </a:extLst>
          </p:cNvPr>
          <p:cNvSpPr>
            <a:spLocks noGrp="1"/>
          </p:cNvSpPr>
          <p:nvPr>
            <p:ph idx="1"/>
          </p:nvPr>
        </p:nvSpPr>
        <p:spPr/>
        <p:txBody>
          <a:bodyPr>
            <a:normAutofit fontScale="85000" lnSpcReduction="20000"/>
          </a:bodyPr>
          <a:lstStyle/>
          <a:p>
            <a:r>
              <a:rPr lang="en-US" sz="2400" b="1" dirty="0"/>
              <a:t>Effective</a:t>
            </a:r>
            <a:r>
              <a:rPr lang="en-US" sz="2200" b="1" dirty="0"/>
              <a:t> Under Varied Lighting Conditions</a:t>
            </a:r>
            <a:r>
              <a:rPr lang="en-US" sz="2200" dirty="0"/>
              <a:t>:</a:t>
            </a:r>
          </a:p>
          <a:p>
            <a:pPr lvl="1"/>
            <a:r>
              <a:rPr lang="en-US" sz="2200" b="1" dirty="0"/>
              <a:t>Definition</a:t>
            </a:r>
            <a:r>
              <a:rPr lang="en-US" sz="2200" dirty="0"/>
              <a:t>: This metric assesses the system's ability to accurately detect and recognize faces under different lighting scenarios, such as bright sunlight, dim lighting, and mixed lighting environments.</a:t>
            </a:r>
          </a:p>
          <a:p>
            <a:pPr lvl="1"/>
            <a:r>
              <a:rPr lang="en-US" sz="2200" b="1" dirty="0"/>
              <a:t>Measurement</a:t>
            </a:r>
            <a:r>
              <a:rPr lang="en-US" sz="2200" dirty="0"/>
              <a:t>: The effectiveness can be evaluated through tests where faces are captured in various lighting conditions, and the system's detection and recognition rates are recorded. This includes assessing false positives and false negatives across different settings.</a:t>
            </a:r>
          </a:p>
          <a:p>
            <a:pPr lvl="1"/>
            <a:r>
              <a:rPr lang="en-US" sz="2200" b="1" dirty="0"/>
              <a:t>Importance</a:t>
            </a:r>
            <a:r>
              <a:rPr lang="en-US" sz="2200" dirty="0"/>
              <a:t>: The robustness of the system under varied lighting is essential for practical applications, as real-world environments can be unpredictable. An effective system will maintain high accuracy and reliability regardless of lighting changes.</a:t>
            </a:r>
          </a:p>
          <a:p>
            <a:endParaRPr lang="en-IN" dirty="0"/>
          </a:p>
        </p:txBody>
      </p:sp>
    </p:spTree>
    <p:extLst>
      <p:ext uri="{BB962C8B-B14F-4D97-AF65-F5344CB8AC3E}">
        <p14:creationId xmlns:p14="http://schemas.microsoft.com/office/powerpoint/2010/main" val="40099827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225</TotalTime>
  <Words>822</Words>
  <Application>Microsoft Office PowerPoint</Application>
  <PresentationFormat>Widescreen</PresentationFormat>
  <Paragraphs>83</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 Unicode MS</vt:lpstr>
      <vt:lpstr>Arabic</vt:lpstr>
      <vt:lpstr>Arial</vt:lpstr>
      <vt:lpstr>Bookman Old Style</vt:lpstr>
      <vt:lpstr>Rockwell</vt:lpstr>
      <vt:lpstr>Times New Roman</vt:lpstr>
      <vt:lpstr>Wingdings</vt:lpstr>
      <vt:lpstr>Damask</vt:lpstr>
      <vt:lpstr>Framework for Facial Recognition-Based Institutional Presence Verification </vt:lpstr>
      <vt:lpstr>INTRODUCTION</vt:lpstr>
      <vt:lpstr>PROBLEM STATEMENT</vt:lpstr>
      <vt:lpstr>Methodology</vt:lpstr>
      <vt:lpstr>Methodology</vt:lpstr>
      <vt:lpstr>Methodology</vt:lpstr>
      <vt:lpstr>Results and Discussion</vt:lpstr>
      <vt:lpstr>Results and Discussion</vt:lpstr>
      <vt:lpstr>Results and Discussion</vt:lpstr>
      <vt:lpstr>Conclusion </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Framework for Facial Recognition-Based Institutional Presence Verification</dc:title>
  <dc:creator>Vaibhav Kumar</dc:creator>
  <cp:lastModifiedBy>Vaibhav Kumar</cp:lastModifiedBy>
  <cp:revision>2</cp:revision>
  <dcterms:created xsi:type="dcterms:W3CDTF">2025-01-14T08:27:26Z</dcterms:created>
  <dcterms:modified xsi:type="dcterms:W3CDTF">2025-01-18T15:15:18Z</dcterms:modified>
</cp:coreProperties>
</file>

<file path=docProps/thumbnail.jpeg>
</file>